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358" r:id="rId2"/>
    <p:sldId id="359" r:id="rId3"/>
    <p:sldId id="360" r:id="rId4"/>
    <p:sldId id="361" r:id="rId5"/>
    <p:sldId id="362" r:id="rId6"/>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KMAN|Eyal" id="{75C9DABF-27EB-469D-B8BB-880E965FB19D}">
          <p14:sldIdLst>
            <p14:sldId id="358"/>
            <p14:sldId id="359"/>
            <p14:sldId id="360"/>
            <p14:sldId id="361"/>
            <p14:sldId id="362"/>
          </p14:sldIdLst>
        </p14:section>
        <p14:section name="Default Section" id="{1FA7CD94-4580-CF47-A915-C0B5FECDAE8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94660"/>
  </p:normalViewPr>
  <p:slideViewPr>
    <p:cSldViewPr snapToGrid="0">
      <p:cViewPr varScale="1">
        <p:scale>
          <a:sx n="110" d="100"/>
          <a:sy n="110" d="100"/>
        </p:scale>
        <p:origin x="145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10.jpeg>
</file>

<file path=ppt/media/image11.jpeg>
</file>

<file path=ppt/media/image12.jpeg>
</file>

<file path=ppt/media/image13.jpeg>
</file>

<file path=ppt/media/image14.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10/15/23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10/15/23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10/15/23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10/15/23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10/15/23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10/15/23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7.xml"/><Relationship Id="rId5" Type="http://schemas.openxmlformats.org/officeDocument/2006/relationships/image" Target="../media/image14.jpeg"/><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Bekleidung enthält.&#10;&#10;Automatisch generierte Beschreibung">
            <a:extLst>
              <a:ext uri="{FF2B5EF4-FFF2-40B4-BE49-F238E27FC236}">
                <a16:creationId xmlns:a16="http://schemas.microsoft.com/office/drawing/2014/main" id="{21DC8701-2CBD-37C3-DE22-EDCFD74A87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02871"/>
            <a:ext cx="9906000" cy="4953000"/>
          </a:xfrm>
          <a:prstGeom prst="rect">
            <a:avLst/>
          </a:prstGeom>
        </p:spPr>
      </p:pic>
      <p:sp>
        <p:nvSpPr>
          <p:cNvPr id="5" name="Textfeld 4">
            <a:extLst>
              <a:ext uri="{FF2B5EF4-FFF2-40B4-BE49-F238E27FC236}">
                <a16:creationId xmlns:a16="http://schemas.microsoft.com/office/drawing/2014/main" id="{D63E08EE-3639-1861-285B-C7E8F13E66C6}"/>
              </a:ext>
            </a:extLst>
          </p:cNvPr>
          <p:cNvSpPr txBox="1"/>
          <p:nvPr/>
        </p:nvSpPr>
        <p:spPr>
          <a:xfrm>
            <a:off x="115751" y="615043"/>
            <a:ext cx="5029200" cy="492443"/>
          </a:xfrm>
          <a:prstGeom prst="rect">
            <a:avLst/>
          </a:prstGeom>
          <a:noFill/>
        </p:spPr>
        <p:txBody>
          <a:bodyPr wrap="square">
            <a:spAutoFit/>
          </a:bodyPr>
          <a:lstStyle/>
          <a:p>
            <a:pPr algn="l"/>
            <a:r>
              <a:rPr lang="en-US" sz="2600" b="1" i="0" cap="all" dirty="0" err="1">
                <a:solidFill>
                  <a:srgbClr val="000000"/>
                </a:solidFill>
                <a:effectLst/>
                <a:latin typeface="Futura PT W01 Light"/>
              </a:rPr>
              <a:t>EKMAN|</a:t>
            </a:r>
            <a:r>
              <a:rPr lang="en-US" altLang="zh-CN" sz="2600" b="1" i="0" cap="all" dirty="0" err="1">
                <a:solidFill>
                  <a:srgbClr val="000000"/>
                </a:solidFill>
                <a:effectLst/>
                <a:latin typeface="Futura PT W01 Light"/>
              </a:rPr>
              <a:t>Eyal</a:t>
            </a:r>
            <a:r>
              <a:rPr lang="en-US" sz="2600" b="1" i="0" cap="all" dirty="0">
                <a:solidFill>
                  <a:srgbClr val="000000"/>
                </a:solidFill>
                <a:effectLst/>
                <a:latin typeface="Futura PT W01 Light"/>
              </a:rPr>
              <a:t> </a:t>
            </a:r>
          </a:p>
        </p:txBody>
      </p:sp>
      <p:pic>
        <p:nvPicPr>
          <p:cNvPr id="2" name="Grafik 1" descr="Ein Bild, das Text enthält.&#10;&#10;Automatisch generierte Beschreibung">
            <a:extLst>
              <a:ext uri="{FF2B5EF4-FFF2-40B4-BE49-F238E27FC236}">
                <a16:creationId xmlns:a16="http://schemas.microsoft.com/office/drawing/2014/main" id="{8CEABA7C-4859-0010-FB97-E714CAD095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0114" y="5932714"/>
            <a:ext cx="1915886" cy="904724"/>
          </a:xfrm>
          <a:prstGeom prst="rect">
            <a:avLst/>
          </a:prstGeom>
        </p:spPr>
      </p:pic>
    </p:spTree>
    <p:extLst>
      <p:ext uri="{BB962C8B-B14F-4D97-AF65-F5344CB8AC3E}">
        <p14:creationId xmlns:p14="http://schemas.microsoft.com/office/powerpoint/2010/main" val="3882591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891723A4-137A-D9E2-8808-309E28B85FB1}"/>
              </a:ext>
            </a:extLst>
          </p:cNvPr>
          <p:cNvSpPr txBox="1"/>
          <p:nvPr/>
        </p:nvSpPr>
        <p:spPr>
          <a:xfrm>
            <a:off x="0" y="0"/>
            <a:ext cx="4953000" cy="1954381"/>
          </a:xfrm>
          <a:prstGeom prst="rect">
            <a:avLst/>
          </a:prstGeom>
          <a:noFill/>
        </p:spPr>
        <p:txBody>
          <a:bodyPr wrap="square">
            <a:spAutoFit/>
          </a:bodyPr>
          <a:lstStyle/>
          <a:p>
            <a:pPr algn="l"/>
            <a:r>
              <a:rPr lang="de-DE" sz="1100" b="1" i="0" cap="all" dirty="0">
                <a:solidFill>
                  <a:srgbClr val="000000"/>
                </a:solidFill>
                <a:effectLst/>
                <a:latin typeface="Futura PT W01 Book"/>
              </a:rPr>
              <a:t>LIB</a:t>
            </a:r>
          </a:p>
          <a:p>
            <a:pPr algn="l"/>
            <a:r>
              <a:rPr lang="de-DE" sz="1100" b="0" i="0" dirty="0">
                <a:solidFill>
                  <a:srgbClr val="000000"/>
                </a:solidFill>
                <a:effectLst/>
                <a:latin typeface="Futura PT W01 Book"/>
              </a:rPr>
              <a:t>Stück von Alexander Ekman</a:t>
            </a:r>
          </a:p>
          <a:p>
            <a:pPr algn="l"/>
            <a:endParaRPr lang="en-US" sz="1100" dirty="0">
              <a:solidFill>
                <a:srgbClr val="000000"/>
              </a:solidFill>
              <a:latin typeface="Futura PT W01 Book"/>
            </a:endParaRPr>
          </a:p>
          <a:p>
            <a:pPr algn="l"/>
            <a:r>
              <a:rPr lang="en-US" altLang="zh-CN" sz="1100" b="0" i="0" dirty="0">
                <a:solidFill>
                  <a:srgbClr val="000000"/>
                </a:solidFill>
                <a:effectLst/>
                <a:latin typeface="Futura PT W01 Book"/>
              </a:rPr>
              <a:t>Alexander Ekman </a:t>
            </a:r>
            <a:r>
              <a:rPr lang="zh-CN" altLang="en-US" sz="1100" b="0" i="0" dirty="0">
                <a:solidFill>
                  <a:srgbClr val="000000"/>
                </a:solidFill>
                <a:effectLst/>
                <a:latin typeface="Futura PT W01 Book"/>
              </a:rPr>
              <a:t>以其快节奏、幽默的作品而闻名，他有效地展示了这些作品的机智。对他来说，重要的是要找到大多数同时代人都能认同的主题，既能娱乐观众又能质疑观众。自 </a:t>
            </a:r>
            <a:r>
              <a:rPr lang="en-US" altLang="zh-CN" sz="1100" b="0" i="0" dirty="0">
                <a:solidFill>
                  <a:srgbClr val="000000"/>
                </a:solidFill>
                <a:effectLst/>
                <a:latin typeface="Futura PT W01 Book"/>
              </a:rPr>
              <a:t>2006 </a:t>
            </a:r>
            <a:r>
              <a:rPr lang="zh-CN" altLang="en-US" sz="1100" b="0" i="0" dirty="0">
                <a:solidFill>
                  <a:srgbClr val="000000"/>
                </a:solidFill>
                <a:effectLst/>
                <a:latin typeface="Futura PT W01 Book"/>
              </a:rPr>
              <a:t>年以来，他一直致力于编舞，并在全球范围内受到追捧。首次作为柏林国家芭蕾舞团的嘉宾，他于 </a:t>
            </a:r>
            <a:r>
              <a:rPr lang="en-US" altLang="zh-CN" sz="1100" b="0" i="0" dirty="0">
                <a:solidFill>
                  <a:srgbClr val="000000"/>
                </a:solidFill>
                <a:effectLst/>
                <a:latin typeface="Futura PT W01 Book"/>
              </a:rPr>
              <a:t>2019 </a:t>
            </a:r>
            <a:r>
              <a:rPr lang="zh-CN" altLang="en-US" sz="1100" b="0" i="0" dirty="0">
                <a:solidFill>
                  <a:srgbClr val="000000"/>
                </a:solidFill>
                <a:effectLst/>
                <a:latin typeface="Futura PT W01 Book"/>
              </a:rPr>
              <a:t>年为该团的第一批独舞者和一名男性独舞者制定了世界首演。</a:t>
            </a:r>
            <a:r>
              <a:rPr lang="en-US" altLang="zh-CN" sz="1100" b="0" i="0" dirty="0">
                <a:solidFill>
                  <a:srgbClr val="000000"/>
                </a:solidFill>
                <a:effectLst/>
                <a:latin typeface="Futura PT W01 Book"/>
              </a:rPr>
              <a:t>Alexander Ekman </a:t>
            </a:r>
            <a:r>
              <a:rPr lang="zh-CN" altLang="en-US" sz="1100" b="0" i="0" dirty="0">
                <a:solidFill>
                  <a:srgbClr val="000000"/>
                </a:solidFill>
                <a:effectLst/>
                <a:latin typeface="Futura PT W01 Book"/>
              </a:rPr>
              <a:t>长期以来一直对发型师 </a:t>
            </a:r>
            <a:r>
              <a:rPr lang="en-US" altLang="zh-CN" sz="1100" b="0" i="0" dirty="0">
                <a:solidFill>
                  <a:srgbClr val="000000"/>
                </a:solidFill>
                <a:effectLst/>
                <a:latin typeface="Futura PT W01 Book"/>
              </a:rPr>
              <a:t>Charlie Le </a:t>
            </a:r>
            <a:r>
              <a:rPr lang="en-US" altLang="zh-CN" sz="1100" b="0" i="0" dirty="0" err="1">
                <a:solidFill>
                  <a:srgbClr val="000000"/>
                </a:solidFill>
                <a:effectLst/>
                <a:latin typeface="Futura PT W01 Book"/>
              </a:rPr>
              <a:t>Mindu</a:t>
            </a:r>
            <a:r>
              <a:rPr lang="en-US" altLang="zh-CN" sz="1100" b="0" i="0" dirty="0">
                <a:solidFill>
                  <a:srgbClr val="000000"/>
                </a:solidFill>
                <a:effectLst/>
                <a:latin typeface="Futura PT W01 Book"/>
              </a:rPr>
              <a:t> </a:t>
            </a:r>
            <a:r>
              <a:rPr lang="zh-CN" altLang="en-US" sz="1100" b="0" i="0" dirty="0">
                <a:solidFill>
                  <a:srgbClr val="000000"/>
                </a:solidFill>
                <a:effectLst/>
                <a:latin typeface="Futura PT W01 Book"/>
              </a:rPr>
              <a:t>的创作着迷，尤其是他的 </a:t>
            </a:r>
            <a:r>
              <a:rPr lang="en-US" altLang="zh-CN" sz="1100" b="0" i="0" dirty="0">
                <a:solidFill>
                  <a:srgbClr val="000000"/>
                </a:solidFill>
                <a:effectLst/>
                <a:latin typeface="Futura PT W01 Book"/>
              </a:rPr>
              <a:t>Chewbacca </a:t>
            </a:r>
            <a:r>
              <a:rPr lang="zh-CN" altLang="en-US" sz="1100" b="0" i="0" dirty="0">
                <a:solidFill>
                  <a:srgbClr val="000000"/>
                </a:solidFill>
                <a:effectLst/>
                <a:latin typeface="Futura PT W01 Book"/>
              </a:rPr>
              <a:t>服装，这些服装将穿着者完全包裹在长发中。</a:t>
            </a:r>
            <a:r>
              <a:rPr lang="en-US" altLang="zh-CN" sz="1100" b="0" i="0" dirty="0">
                <a:solidFill>
                  <a:srgbClr val="000000"/>
                </a:solidFill>
                <a:effectLst/>
                <a:latin typeface="Futura PT W01 Book"/>
              </a:rPr>
              <a:t>Alexander Ekman </a:t>
            </a:r>
            <a:r>
              <a:rPr lang="zh-CN" altLang="en-US" sz="1100" b="0" i="0" dirty="0">
                <a:solidFill>
                  <a:srgbClr val="000000"/>
                </a:solidFill>
                <a:effectLst/>
                <a:latin typeface="Futura PT W01 Book"/>
              </a:rPr>
              <a:t>首次与他合作。他的戏剧 </a:t>
            </a:r>
            <a:r>
              <a:rPr lang="en-US" altLang="zh-CN" sz="1100" b="0" i="0" dirty="0">
                <a:solidFill>
                  <a:srgbClr val="000000"/>
                </a:solidFill>
                <a:effectLst/>
                <a:latin typeface="Futura PT W01 Book"/>
              </a:rPr>
              <a:t>LIB</a:t>
            </a:r>
            <a:r>
              <a:rPr lang="zh-CN" altLang="en-US" sz="1100" b="0" i="0" dirty="0">
                <a:solidFill>
                  <a:srgbClr val="000000"/>
                </a:solidFill>
                <a:effectLst/>
                <a:latin typeface="Futura PT W01 Book"/>
              </a:rPr>
              <a:t>（基于 </a:t>
            </a:r>
            <a:r>
              <a:rPr lang="en-US" altLang="zh-CN" sz="1100" b="0" i="0" dirty="0">
                <a:solidFill>
                  <a:srgbClr val="000000"/>
                </a:solidFill>
                <a:effectLst/>
                <a:latin typeface="Futura PT W01 Book"/>
              </a:rPr>
              <a:t>›liberation‹</a:t>
            </a:r>
            <a:r>
              <a:rPr lang="zh-CN" altLang="en-US" sz="1100" b="0" i="0" dirty="0">
                <a:solidFill>
                  <a:srgbClr val="000000"/>
                </a:solidFill>
                <a:effectLst/>
                <a:latin typeface="Futura PT W01 Book"/>
              </a:rPr>
              <a:t>）不会是 </a:t>
            </a:r>
            <a:r>
              <a:rPr lang="en-US" altLang="zh-CN" sz="1100" b="0" i="0" dirty="0">
                <a:solidFill>
                  <a:srgbClr val="000000"/>
                </a:solidFill>
                <a:effectLst/>
                <a:latin typeface="Futura PT W01 Book"/>
              </a:rPr>
              <a:t>Alexander Ekman </a:t>
            </a:r>
            <a:r>
              <a:rPr lang="zh-CN" altLang="en-US" sz="1100" b="0" i="0" dirty="0">
                <a:solidFill>
                  <a:srgbClr val="000000"/>
                </a:solidFill>
                <a:effectLst/>
                <a:latin typeface="Futura PT W01 Book"/>
              </a:rPr>
              <a:t>的作品，</a:t>
            </a:r>
            <a:endParaRPr lang="en-US" sz="1100" b="0" i="0" dirty="0">
              <a:solidFill>
                <a:srgbClr val="000000"/>
              </a:solidFill>
              <a:effectLst/>
              <a:latin typeface="Futura PT W01 Book"/>
            </a:endParaRPr>
          </a:p>
        </p:txBody>
      </p:sp>
      <p:sp>
        <p:nvSpPr>
          <p:cNvPr id="5" name="Textfeld 4">
            <a:extLst>
              <a:ext uri="{FF2B5EF4-FFF2-40B4-BE49-F238E27FC236}">
                <a16:creationId xmlns:a16="http://schemas.microsoft.com/office/drawing/2014/main" id="{E4D88D96-74FF-32E0-597E-3B304AE59393}"/>
              </a:ext>
            </a:extLst>
          </p:cNvPr>
          <p:cNvSpPr txBox="1"/>
          <p:nvPr/>
        </p:nvSpPr>
        <p:spPr>
          <a:xfrm>
            <a:off x="4953000" y="0"/>
            <a:ext cx="4953000" cy="1615827"/>
          </a:xfrm>
          <a:prstGeom prst="rect">
            <a:avLst/>
          </a:prstGeom>
          <a:noFill/>
        </p:spPr>
        <p:txBody>
          <a:bodyPr wrap="square">
            <a:spAutoFit/>
          </a:bodyPr>
          <a:lstStyle/>
          <a:p>
            <a:pPr algn="l"/>
            <a:r>
              <a:rPr lang="de-DE" sz="1100" b="1" i="0" cap="all" dirty="0">
                <a:solidFill>
                  <a:srgbClr val="000000"/>
                </a:solidFill>
                <a:effectLst/>
                <a:latin typeface="Futura PT W01 Book"/>
              </a:rPr>
              <a:t>STRONG</a:t>
            </a:r>
          </a:p>
          <a:p>
            <a:pPr algn="l"/>
            <a:r>
              <a:rPr lang="de-DE" sz="1100" b="0" i="0" dirty="0">
                <a:solidFill>
                  <a:srgbClr val="000000"/>
                </a:solidFill>
                <a:effectLst/>
                <a:latin typeface="Futura PT W01 Book"/>
              </a:rPr>
              <a:t>Tanzstück von Sharon </a:t>
            </a:r>
            <a:r>
              <a:rPr lang="de-DE" sz="1100" b="0" i="0" dirty="0" err="1">
                <a:solidFill>
                  <a:srgbClr val="000000"/>
                </a:solidFill>
                <a:effectLst/>
                <a:latin typeface="Futura PT W01 Book"/>
              </a:rPr>
              <a:t>Eyal</a:t>
            </a:r>
            <a:br>
              <a:rPr lang="de-DE" sz="1100" b="0" i="0" dirty="0">
                <a:solidFill>
                  <a:srgbClr val="000000"/>
                </a:solidFill>
                <a:effectLst/>
                <a:latin typeface="Futura PT W01 Book"/>
              </a:rPr>
            </a:br>
            <a:r>
              <a:rPr lang="de-DE" sz="1100" b="0" i="0" dirty="0">
                <a:solidFill>
                  <a:srgbClr val="000000"/>
                </a:solidFill>
                <a:effectLst/>
                <a:latin typeface="Futura PT W01 Book"/>
              </a:rPr>
              <a:t>Musik von Ori </a:t>
            </a:r>
            <a:r>
              <a:rPr lang="de-DE" sz="1100" b="0" i="0" dirty="0" err="1">
                <a:solidFill>
                  <a:srgbClr val="000000"/>
                </a:solidFill>
                <a:effectLst/>
                <a:latin typeface="Futura PT W01 Book"/>
              </a:rPr>
              <a:t>Lichtik</a:t>
            </a:r>
            <a:endParaRPr lang="de-DE" sz="1100" b="0" i="0" dirty="0">
              <a:solidFill>
                <a:srgbClr val="000000"/>
              </a:solidFill>
              <a:effectLst/>
              <a:latin typeface="Futura PT W01 Book"/>
            </a:endParaRPr>
          </a:p>
          <a:p>
            <a:pPr algn="l"/>
            <a:endParaRPr lang="en-US" sz="1100" dirty="0">
              <a:solidFill>
                <a:srgbClr val="000000"/>
              </a:solidFill>
              <a:latin typeface="Futura PT W01 Book"/>
            </a:endParaRPr>
          </a:p>
          <a:p>
            <a:pPr algn="l"/>
            <a:r>
              <a:rPr lang="en-US" altLang="zh-CN" sz="1100" b="0" i="0" dirty="0">
                <a:solidFill>
                  <a:srgbClr val="000000"/>
                </a:solidFill>
                <a:effectLst/>
                <a:latin typeface="Futura PT W01 Book"/>
              </a:rPr>
              <a:t>Sharon </a:t>
            </a:r>
            <a:r>
              <a:rPr lang="en-US" altLang="zh-CN" sz="1100" b="0" i="0" dirty="0" err="1">
                <a:solidFill>
                  <a:srgbClr val="000000"/>
                </a:solidFill>
                <a:effectLst/>
                <a:latin typeface="Futura PT W01 Book"/>
              </a:rPr>
              <a:t>Eyal</a:t>
            </a:r>
            <a:r>
              <a:rPr lang="en-US" altLang="zh-CN" sz="1100" b="0" i="0" dirty="0">
                <a:solidFill>
                  <a:srgbClr val="000000"/>
                </a:solidFill>
                <a:effectLst/>
                <a:latin typeface="Futura PT W01 Book"/>
              </a:rPr>
              <a:t> </a:t>
            </a:r>
            <a:r>
              <a:rPr lang="zh-CN" altLang="en-US" sz="1100" b="0" i="0" dirty="0">
                <a:solidFill>
                  <a:srgbClr val="000000"/>
                </a:solidFill>
                <a:effectLst/>
                <a:latin typeface="Futura PT W01 Book"/>
              </a:rPr>
              <a:t>的编舞可以说是在精确与假定的过度之间进行的充满活力的实验，它们触动了观众和舞者的神经。这位毫不妥协的以色列编舞早已找到了非常个性化、明确无误的艺术标志，不仅受 </a:t>
            </a:r>
            <a:r>
              <a:rPr lang="en-US" altLang="zh-CN" sz="1100" b="0" i="0" dirty="0">
                <a:solidFill>
                  <a:srgbClr val="000000"/>
                </a:solidFill>
                <a:effectLst/>
                <a:latin typeface="Futura PT W01 Book"/>
              </a:rPr>
              <a:t>Dior </a:t>
            </a:r>
            <a:r>
              <a:rPr lang="zh-CN" altLang="en-US" sz="1100" b="0" i="0" dirty="0">
                <a:solidFill>
                  <a:srgbClr val="000000"/>
                </a:solidFill>
                <a:effectLst/>
                <a:latin typeface="Futura PT W01 Book"/>
              </a:rPr>
              <a:t>品牌委托设计了最后一场时装秀，而且越来越征服欧洲舞蹈舞台。在为柏林创作的作品中，她亲自探索了与国家芭蕾舞团的舞者一起诠释她的作品所需的情感真实性。</a:t>
            </a:r>
            <a:endParaRPr lang="en-US" sz="1100" b="0" i="0" dirty="0">
              <a:solidFill>
                <a:srgbClr val="000000"/>
              </a:solidFill>
              <a:effectLst/>
              <a:latin typeface="Futura PT W01 Book"/>
            </a:endParaRPr>
          </a:p>
        </p:txBody>
      </p:sp>
      <p:pic>
        <p:nvPicPr>
          <p:cNvPr id="8" name="Grafik 7" descr="Ein Bild, das Bekleidung enthält.&#10;&#10;Automatisch generierte Beschreibung">
            <a:extLst>
              <a:ext uri="{FF2B5EF4-FFF2-40B4-BE49-F238E27FC236}">
                <a16:creationId xmlns:a16="http://schemas.microsoft.com/office/drawing/2014/main" id="{97D79CB0-584B-C2AB-EF31-A232FC0EB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342" y="1954381"/>
            <a:ext cx="9416143" cy="4708072"/>
          </a:xfrm>
          <a:prstGeom prst="rect">
            <a:avLst/>
          </a:prstGeom>
        </p:spPr>
      </p:pic>
    </p:spTree>
    <p:extLst>
      <p:ext uri="{BB962C8B-B14F-4D97-AF65-F5344CB8AC3E}">
        <p14:creationId xmlns:p14="http://schemas.microsoft.com/office/powerpoint/2010/main" val="1359369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Grafik 17" descr="Ein Bild, das Säugetier, suchend, dunkel, starrend enthält.&#10;&#10;Automatisch generierte Beschreibung">
            <a:extLst>
              <a:ext uri="{FF2B5EF4-FFF2-40B4-BE49-F238E27FC236}">
                <a16:creationId xmlns:a16="http://schemas.microsoft.com/office/drawing/2014/main" id="{C62D3566-EEF0-0B1C-DD25-0221FE113EA0}"/>
              </a:ext>
            </a:extLst>
          </p:cNvPr>
          <p:cNvPicPr>
            <a:picLocks noChangeAspect="1"/>
          </p:cNvPicPr>
          <p:nvPr/>
        </p:nvPicPr>
        <p:blipFill rotWithShape="1">
          <a:blip r:embed="rId2">
            <a:extLst>
              <a:ext uri="{28A0092B-C50C-407E-A947-70E740481C1C}">
                <a14:useLocalDpi xmlns:a14="http://schemas.microsoft.com/office/drawing/2010/main" val="0"/>
              </a:ext>
            </a:extLst>
          </a:blip>
          <a:srcRect r="619"/>
          <a:stretch/>
        </p:blipFill>
        <p:spPr>
          <a:xfrm>
            <a:off x="161475" y="171717"/>
            <a:ext cx="4715835" cy="3167426"/>
          </a:xfrm>
          <a:prstGeom prst="rect">
            <a:avLst/>
          </a:prstGeom>
        </p:spPr>
      </p:pic>
      <p:pic>
        <p:nvPicPr>
          <p:cNvPr id="13" name="Grafik 12" descr="Ein Bild, das Katze enthält.&#10;&#10;Automatisch generierte Beschreibung">
            <a:extLst>
              <a:ext uri="{FF2B5EF4-FFF2-40B4-BE49-F238E27FC236}">
                <a16:creationId xmlns:a16="http://schemas.microsoft.com/office/drawing/2014/main" id="{70F5F752-E6A6-9768-9655-F7B3A8AF852C}"/>
              </a:ext>
            </a:extLst>
          </p:cNvPr>
          <p:cNvPicPr>
            <a:picLocks noChangeAspect="1"/>
          </p:cNvPicPr>
          <p:nvPr/>
        </p:nvPicPr>
        <p:blipFill rotWithShape="1">
          <a:blip r:embed="rId3">
            <a:extLst>
              <a:ext uri="{28A0092B-C50C-407E-A947-70E740481C1C}">
                <a14:useLocalDpi xmlns:a14="http://schemas.microsoft.com/office/drawing/2010/main" val="0"/>
              </a:ext>
            </a:extLst>
          </a:blip>
          <a:srcRect r="1101" b="3"/>
          <a:stretch/>
        </p:blipFill>
        <p:spPr>
          <a:xfrm>
            <a:off x="5033740" y="171717"/>
            <a:ext cx="4710780" cy="3167426"/>
          </a:xfrm>
          <a:prstGeom prst="rect">
            <a:avLst/>
          </a:prstGeom>
        </p:spPr>
      </p:pic>
      <p:pic>
        <p:nvPicPr>
          <p:cNvPr id="16" name="Grafik 15" descr="Ein Bild, das Säugetier, Pferd enthält.&#10;&#10;Automatisch generierte Beschreibung">
            <a:extLst>
              <a:ext uri="{FF2B5EF4-FFF2-40B4-BE49-F238E27FC236}">
                <a16:creationId xmlns:a16="http://schemas.microsoft.com/office/drawing/2014/main" id="{AB73350B-4F38-BE8F-628F-D2E578DE02F4}"/>
              </a:ext>
            </a:extLst>
          </p:cNvPr>
          <p:cNvPicPr>
            <a:picLocks noChangeAspect="1"/>
          </p:cNvPicPr>
          <p:nvPr/>
        </p:nvPicPr>
        <p:blipFill rotWithShape="1">
          <a:blip r:embed="rId4">
            <a:extLst>
              <a:ext uri="{28A0092B-C50C-407E-A947-70E740481C1C}">
                <a14:useLocalDpi xmlns:a14="http://schemas.microsoft.com/office/drawing/2010/main" val="0"/>
              </a:ext>
            </a:extLst>
          </a:blip>
          <a:srcRect t="11368" r="3" b="3"/>
          <a:stretch/>
        </p:blipFill>
        <p:spPr>
          <a:xfrm>
            <a:off x="161475" y="3510858"/>
            <a:ext cx="4715835" cy="2789948"/>
          </a:xfrm>
          <a:prstGeom prst="rect">
            <a:avLst/>
          </a:prstGeom>
        </p:spPr>
      </p:pic>
      <p:pic>
        <p:nvPicPr>
          <p:cNvPr id="11" name="Grafik 10" descr="Ein Bild, das Text, Person, Skulptur, Gruppe enthält.&#10;&#10;Automatisch generierte Beschreibung">
            <a:extLst>
              <a:ext uri="{FF2B5EF4-FFF2-40B4-BE49-F238E27FC236}">
                <a16:creationId xmlns:a16="http://schemas.microsoft.com/office/drawing/2014/main" id="{AB84C088-4503-521C-1EE5-E89461C36115}"/>
              </a:ext>
            </a:extLst>
          </p:cNvPr>
          <p:cNvPicPr>
            <a:picLocks noChangeAspect="1"/>
          </p:cNvPicPr>
          <p:nvPr/>
        </p:nvPicPr>
        <p:blipFill rotWithShape="1">
          <a:blip r:embed="rId5">
            <a:extLst>
              <a:ext uri="{28A0092B-C50C-407E-A947-70E740481C1C}">
                <a14:useLocalDpi xmlns:a14="http://schemas.microsoft.com/office/drawing/2010/main" val="0"/>
              </a:ext>
            </a:extLst>
          </a:blip>
          <a:srcRect t="2897" b="23072"/>
          <a:stretch/>
        </p:blipFill>
        <p:spPr>
          <a:xfrm>
            <a:off x="5033739" y="3510858"/>
            <a:ext cx="4710780" cy="2789948"/>
          </a:xfrm>
          <a:prstGeom prst="rect">
            <a:avLst/>
          </a:prstGeom>
        </p:spPr>
      </p:pic>
    </p:spTree>
    <p:extLst>
      <p:ext uri="{BB962C8B-B14F-4D97-AF65-F5344CB8AC3E}">
        <p14:creationId xmlns:p14="http://schemas.microsoft.com/office/powerpoint/2010/main" val="419412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Grafik 16" descr="Ein Bild, das Säugetier, dunkel enthält.&#10;&#10;Automatisch generierte Beschreibung">
            <a:extLst>
              <a:ext uri="{FF2B5EF4-FFF2-40B4-BE49-F238E27FC236}">
                <a16:creationId xmlns:a16="http://schemas.microsoft.com/office/drawing/2014/main" id="{748F8487-1F9C-31DC-D5A7-2E2CFDC59D1A}"/>
              </a:ext>
            </a:extLst>
          </p:cNvPr>
          <p:cNvPicPr>
            <a:picLocks noChangeAspect="1"/>
          </p:cNvPicPr>
          <p:nvPr/>
        </p:nvPicPr>
        <p:blipFill rotWithShape="1">
          <a:blip r:embed="rId2">
            <a:extLst>
              <a:ext uri="{28A0092B-C50C-407E-A947-70E740481C1C}">
                <a14:useLocalDpi xmlns:a14="http://schemas.microsoft.com/office/drawing/2010/main" val="0"/>
              </a:ext>
            </a:extLst>
          </a:blip>
          <a:srcRect t="24122" r="-2" b="-2"/>
          <a:stretch/>
        </p:blipFill>
        <p:spPr>
          <a:xfrm>
            <a:off x="20" y="10"/>
            <a:ext cx="5862493" cy="2969294"/>
          </a:xfrm>
          <a:custGeom>
            <a:avLst/>
            <a:gdLst/>
            <a:ahLst/>
            <a:cxnLst/>
            <a:rect l="l" t="t" r="r" b="b"/>
            <a:pathLst>
              <a:path w="7215401" h="2969304">
                <a:moveTo>
                  <a:pt x="0" y="0"/>
                </a:moveTo>
                <a:lnTo>
                  <a:pt x="677334" y="0"/>
                </a:lnTo>
                <a:lnTo>
                  <a:pt x="1168036" y="0"/>
                </a:lnTo>
                <a:lnTo>
                  <a:pt x="1205499" y="0"/>
                </a:lnTo>
                <a:lnTo>
                  <a:pt x="1647632" y="0"/>
                </a:lnTo>
                <a:lnTo>
                  <a:pt x="7215401" y="0"/>
                </a:lnTo>
                <a:lnTo>
                  <a:pt x="5840224" y="2969304"/>
                </a:lnTo>
                <a:lnTo>
                  <a:pt x="0" y="2969304"/>
                </a:lnTo>
                <a:close/>
              </a:path>
            </a:pathLst>
          </a:custGeom>
        </p:spPr>
      </p:pic>
      <p:pic>
        <p:nvPicPr>
          <p:cNvPr id="13" name="Grafik 12" descr="Ein Bild, das Text, Sport, stehend enthält.&#10;&#10;Automatisch generierte Beschreibung">
            <a:extLst>
              <a:ext uri="{FF2B5EF4-FFF2-40B4-BE49-F238E27FC236}">
                <a16:creationId xmlns:a16="http://schemas.microsoft.com/office/drawing/2014/main" id="{4984FFDC-0703-E711-85C4-EB0062F0C31A}"/>
              </a:ext>
            </a:extLst>
          </p:cNvPr>
          <p:cNvPicPr>
            <a:picLocks noChangeAspect="1"/>
          </p:cNvPicPr>
          <p:nvPr/>
        </p:nvPicPr>
        <p:blipFill rotWithShape="1">
          <a:blip r:embed="rId3">
            <a:extLst>
              <a:ext uri="{28A0092B-C50C-407E-A947-70E740481C1C}">
                <a14:useLocalDpi xmlns:a14="http://schemas.microsoft.com/office/drawing/2010/main" val="0"/>
              </a:ext>
            </a:extLst>
          </a:blip>
          <a:srcRect l="4261" r="744" b="2"/>
          <a:stretch/>
        </p:blipFill>
        <p:spPr>
          <a:xfrm>
            <a:off x="4568064" y="10"/>
            <a:ext cx="5337937" cy="3750724"/>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19" name="Grafik 18" descr="Ein Bild, das Spieler, dunkel enthält.&#10;&#10;Automatisch generierte Beschreibung">
            <a:extLst>
              <a:ext uri="{FF2B5EF4-FFF2-40B4-BE49-F238E27FC236}">
                <a16:creationId xmlns:a16="http://schemas.microsoft.com/office/drawing/2014/main" id="{D08F6400-8C0F-5B51-7CA8-3C39C1C3FD11}"/>
              </a:ext>
            </a:extLst>
          </p:cNvPr>
          <p:cNvPicPr>
            <a:picLocks noChangeAspect="1"/>
          </p:cNvPicPr>
          <p:nvPr/>
        </p:nvPicPr>
        <p:blipFill rotWithShape="1">
          <a:blip r:embed="rId4">
            <a:extLst>
              <a:ext uri="{28A0092B-C50C-407E-A947-70E740481C1C}">
                <a14:useLocalDpi xmlns:a14="http://schemas.microsoft.com/office/drawing/2010/main" val="0"/>
              </a:ext>
            </a:extLst>
          </a:blip>
          <a:srcRect t="31631" r="-2" b="-2"/>
          <a:stretch/>
        </p:blipFill>
        <p:spPr>
          <a:xfrm>
            <a:off x="3397883" y="3887894"/>
            <a:ext cx="6508118" cy="2970106"/>
          </a:xfrm>
          <a:custGeom>
            <a:avLst/>
            <a:gdLst/>
            <a:ahLst/>
            <a:cxnLst/>
            <a:rect l="l" t="t" r="r" b="b"/>
            <a:pathLst>
              <a:path w="8009991" h="2970106">
                <a:moveTo>
                  <a:pt x="1376648" y="0"/>
                </a:moveTo>
                <a:lnTo>
                  <a:pt x="8009991" y="0"/>
                </a:lnTo>
                <a:lnTo>
                  <a:pt x="8009991" y="2970106"/>
                </a:lnTo>
                <a:lnTo>
                  <a:pt x="0" y="2970106"/>
                </a:lnTo>
                <a:close/>
              </a:path>
            </a:pathLst>
          </a:custGeom>
        </p:spPr>
      </p:pic>
      <p:pic>
        <p:nvPicPr>
          <p:cNvPr id="11" name="Grafik 10" descr="Ein Bild, das stehend enthält.&#10;&#10;Automatisch generierte Beschreibung">
            <a:extLst>
              <a:ext uri="{FF2B5EF4-FFF2-40B4-BE49-F238E27FC236}">
                <a16:creationId xmlns:a16="http://schemas.microsoft.com/office/drawing/2014/main" id="{38CDE9C1-DD72-C070-710F-FB761ED860F6}"/>
              </a:ext>
            </a:extLst>
          </p:cNvPr>
          <p:cNvPicPr>
            <a:picLocks noChangeAspect="1"/>
          </p:cNvPicPr>
          <p:nvPr/>
        </p:nvPicPr>
        <p:blipFill rotWithShape="1">
          <a:blip r:embed="rId5">
            <a:extLst>
              <a:ext uri="{28A0092B-C50C-407E-A947-70E740481C1C}">
                <a14:useLocalDpi xmlns:a14="http://schemas.microsoft.com/office/drawing/2010/main" val="0"/>
              </a:ext>
            </a:extLst>
          </a:blip>
          <a:srcRect l="3039" r="7194" b="2"/>
          <a:stretch/>
        </p:blipFill>
        <p:spPr>
          <a:xfrm>
            <a:off x="20" y="3106464"/>
            <a:ext cx="5045242" cy="3751536"/>
          </a:xfrm>
          <a:custGeom>
            <a:avLst/>
            <a:gdLst/>
            <a:ahLst/>
            <a:cxnLst/>
            <a:rect l="l" t="t" r="r" b="b"/>
            <a:pathLst>
              <a:path w="6209553" h="3751536">
                <a:moveTo>
                  <a:pt x="0" y="0"/>
                </a:moveTo>
                <a:lnTo>
                  <a:pt x="5776701" y="0"/>
                </a:lnTo>
                <a:lnTo>
                  <a:pt x="4041567" y="3746529"/>
                </a:lnTo>
                <a:lnTo>
                  <a:pt x="6209553" y="3746529"/>
                </a:lnTo>
                <a:lnTo>
                  <a:pt x="6209553" y="3746530"/>
                </a:lnTo>
                <a:lnTo>
                  <a:pt x="1647632" y="3746530"/>
                </a:lnTo>
                <a:lnTo>
                  <a:pt x="1647632" y="3751536"/>
                </a:lnTo>
                <a:lnTo>
                  <a:pt x="0" y="3751536"/>
                </a:lnTo>
                <a:close/>
              </a:path>
            </a:pathLst>
          </a:custGeom>
        </p:spPr>
      </p:pic>
    </p:spTree>
    <p:extLst>
      <p:ext uri="{BB962C8B-B14F-4D97-AF65-F5344CB8AC3E}">
        <p14:creationId xmlns:p14="http://schemas.microsoft.com/office/powerpoint/2010/main" val="557436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descr="Ein Bild, das Text, dunkel, Silhouette enthält.&#10;&#10;Automatisch generierte Beschreibung">
            <a:extLst>
              <a:ext uri="{FF2B5EF4-FFF2-40B4-BE49-F238E27FC236}">
                <a16:creationId xmlns:a16="http://schemas.microsoft.com/office/drawing/2014/main" id="{28F9D6A9-A986-32EA-2F09-C8F7EDAF35D4}"/>
              </a:ext>
            </a:extLst>
          </p:cNvPr>
          <p:cNvPicPr>
            <a:picLocks noChangeAspect="1"/>
          </p:cNvPicPr>
          <p:nvPr/>
        </p:nvPicPr>
        <p:blipFill rotWithShape="1">
          <a:blip r:embed="rId2">
            <a:extLst>
              <a:ext uri="{28A0092B-C50C-407E-A947-70E740481C1C}">
                <a14:useLocalDpi xmlns:a14="http://schemas.microsoft.com/office/drawing/2010/main" val="0"/>
              </a:ext>
            </a:extLst>
          </a:blip>
          <a:srcRect l="2784" r="4867" b="4"/>
          <a:stretch/>
        </p:blipFill>
        <p:spPr>
          <a:xfrm>
            <a:off x="4194167" y="3272588"/>
            <a:ext cx="4960623" cy="3585411"/>
          </a:xfrm>
          <a:prstGeom prst="rect">
            <a:avLst/>
          </a:prstGeom>
        </p:spPr>
      </p:pic>
      <p:pic>
        <p:nvPicPr>
          <p:cNvPr id="3" name="Grafik 2" descr="Ein Bild, das dunkel enthält.&#10;&#10;Automatisch generierte Beschreibung">
            <a:extLst>
              <a:ext uri="{FF2B5EF4-FFF2-40B4-BE49-F238E27FC236}">
                <a16:creationId xmlns:a16="http://schemas.microsoft.com/office/drawing/2014/main" id="{69B72B73-1178-9F5F-2CE5-0F34953AB685}"/>
              </a:ext>
            </a:extLst>
          </p:cNvPr>
          <p:cNvPicPr>
            <a:picLocks noChangeAspect="1"/>
          </p:cNvPicPr>
          <p:nvPr/>
        </p:nvPicPr>
        <p:blipFill rotWithShape="1">
          <a:blip r:embed="rId3">
            <a:extLst>
              <a:ext uri="{28A0092B-C50C-407E-A947-70E740481C1C}">
                <a14:useLocalDpi xmlns:a14="http://schemas.microsoft.com/office/drawing/2010/main" val="0"/>
              </a:ext>
            </a:extLst>
          </a:blip>
          <a:srcRect t="25153" r="2" b="27761"/>
          <a:stretch/>
        </p:blipFill>
        <p:spPr>
          <a:xfrm>
            <a:off x="20" y="9"/>
            <a:ext cx="5914909" cy="3895335"/>
          </a:xfrm>
          <a:custGeom>
            <a:avLst/>
            <a:gdLst/>
            <a:ahLst/>
            <a:cxnLst/>
            <a:rect l="l" t="t" r="r" b="b"/>
            <a:pathLst>
              <a:path w="7279913" h="3895335">
                <a:moveTo>
                  <a:pt x="0" y="0"/>
                </a:moveTo>
                <a:lnTo>
                  <a:pt x="7279913" y="0"/>
                </a:lnTo>
                <a:lnTo>
                  <a:pt x="7279913" y="3116976"/>
                </a:lnTo>
                <a:lnTo>
                  <a:pt x="5011287" y="3116976"/>
                </a:lnTo>
                <a:lnTo>
                  <a:pt x="5011287" y="3895335"/>
                </a:lnTo>
                <a:lnTo>
                  <a:pt x="0" y="3895335"/>
                </a:lnTo>
                <a:close/>
              </a:path>
            </a:pathLst>
          </a:custGeom>
        </p:spPr>
      </p:pic>
      <p:pic>
        <p:nvPicPr>
          <p:cNvPr id="7" name="Grafik 6">
            <a:extLst>
              <a:ext uri="{FF2B5EF4-FFF2-40B4-BE49-F238E27FC236}">
                <a16:creationId xmlns:a16="http://schemas.microsoft.com/office/drawing/2014/main" id="{AFC59C3F-A368-F363-5A22-94EAB3F43878}"/>
              </a:ext>
            </a:extLst>
          </p:cNvPr>
          <p:cNvPicPr>
            <a:picLocks noChangeAspect="1"/>
          </p:cNvPicPr>
          <p:nvPr/>
        </p:nvPicPr>
        <p:blipFill rotWithShape="1">
          <a:blip r:embed="rId4">
            <a:extLst>
              <a:ext uri="{28A0092B-C50C-407E-A947-70E740481C1C}">
                <a14:useLocalDpi xmlns:a14="http://schemas.microsoft.com/office/drawing/2010/main" val="0"/>
              </a:ext>
            </a:extLst>
          </a:blip>
          <a:srcRect l="17231" r="16970" b="4"/>
          <a:stretch/>
        </p:blipFill>
        <p:spPr>
          <a:xfrm>
            <a:off x="6059870" y="-22547"/>
            <a:ext cx="3094920" cy="3139531"/>
          </a:xfrm>
          <a:prstGeom prst="rect">
            <a:avLst/>
          </a:prstGeom>
        </p:spPr>
      </p:pic>
      <p:pic>
        <p:nvPicPr>
          <p:cNvPr id="9" name="Grafik 8" descr="Ein Bild, das dunkel enthält.&#10;&#10;Automatisch generierte Beschreibung">
            <a:extLst>
              <a:ext uri="{FF2B5EF4-FFF2-40B4-BE49-F238E27FC236}">
                <a16:creationId xmlns:a16="http://schemas.microsoft.com/office/drawing/2014/main" id="{29977075-BB07-891A-5673-25001B967633}"/>
              </a:ext>
            </a:extLst>
          </p:cNvPr>
          <p:cNvPicPr>
            <a:picLocks noChangeAspect="1"/>
          </p:cNvPicPr>
          <p:nvPr/>
        </p:nvPicPr>
        <p:blipFill rotWithShape="1">
          <a:blip r:embed="rId5">
            <a:extLst>
              <a:ext uri="{28A0092B-C50C-407E-A947-70E740481C1C}">
                <a14:useLocalDpi xmlns:a14="http://schemas.microsoft.com/office/drawing/2010/main" val="0"/>
              </a:ext>
            </a:extLst>
          </a:blip>
          <a:srcRect r="-2" b="45026"/>
          <a:stretch/>
        </p:blipFill>
        <p:spPr>
          <a:xfrm>
            <a:off x="20" y="4065775"/>
            <a:ext cx="4063444" cy="2792224"/>
          </a:xfrm>
          <a:prstGeom prst="rect">
            <a:avLst/>
          </a:prstGeom>
        </p:spPr>
      </p:pic>
    </p:spTree>
    <p:extLst>
      <p:ext uri="{BB962C8B-B14F-4D97-AF65-F5344CB8AC3E}">
        <p14:creationId xmlns:p14="http://schemas.microsoft.com/office/powerpoint/2010/main" val="2304157058"/>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268</Words>
  <Application>Microsoft Macintosh PowerPoint</Application>
  <PresentationFormat>A4 Paper (210x297 mm)</PresentationFormat>
  <Paragraphs>9</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Futura PT W01 Book</vt:lpstr>
      <vt:lpstr>Futura PT W01 Light</vt:lpstr>
      <vt:lpstr>Office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326</cp:revision>
  <cp:lastPrinted>2022-12-15T13:45:23Z</cp:lastPrinted>
  <dcterms:created xsi:type="dcterms:W3CDTF">2022-11-07T20:45:57Z</dcterms:created>
  <dcterms:modified xsi:type="dcterms:W3CDTF">2023-10-15T12:09:56Z</dcterms:modified>
</cp:coreProperties>
</file>

<file path=docProps/thumbnail.jpeg>
</file>